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sldIdLst>
    <p:sldId id="262" r:id="rId4"/>
    <p:sldId id="256" r:id="rId5"/>
    <p:sldId id="257" r:id="rId6"/>
    <p:sldId id="258" r:id="rId7"/>
    <p:sldId id="259" r:id="rId8"/>
    <p:sldId id="260" r:id="rId9"/>
    <p:sldId id="263" r:id="rId10"/>
    <p:sldId id="261" r:id="rId11"/>
    <p:sldId id="264" r:id="rId12"/>
    <p:sldId id="265" r:id="rId13"/>
    <p:sldId id="266" r:id="rId14"/>
    <p:sldId id="267" r:id="rId15"/>
    <p:sldId id="269" r:id="rId16"/>
    <p:sldId id="270" r:id="rId17"/>
    <p:sldId id="274" r:id="rId18"/>
    <p:sldId id="275" r:id="rId19"/>
    <p:sldId id="276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66F"/>
    <a:srgbClr val="FF7029"/>
    <a:srgbClr val="668894"/>
    <a:srgbClr val="55717B"/>
    <a:srgbClr val="348EA6"/>
    <a:srgbClr val="1A4652"/>
    <a:srgbClr val="0C76B8"/>
    <a:srgbClr val="1C69A8"/>
    <a:srgbClr val="225C6C"/>
    <a:srgbClr val="257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>
      <p:cViewPr varScale="1">
        <p:scale>
          <a:sx n="77" d="100"/>
          <a:sy n="77" d="100"/>
        </p:scale>
        <p:origin x="81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51520" y="692696"/>
            <a:ext cx="8496944" cy="0"/>
          </a:xfrm>
          <a:prstGeom prst="line">
            <a:avLst/>
          </a:prstGeom>
          <a:ln w="34925">
            <a:gradFill>
              <a:gsLst>
                <a:gs pos="24000">
                  <a:schemeClr val="accent5">
                    <a:lumMod val="50000"/>
                  </a:schemeClr>
                </a:gs>
                <a:gs pos="69000">
                  <a:schemeClr val="accent5">
                    <a:lumMod val="20000"/>
                    <a:lumOff val="80000"/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193331" y="634507"/>
            <a:ext cx="116378" cy="11637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491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019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884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314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706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435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27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7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554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386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51520" y="692696"/>
            <a:ext cx="8496944" cy="0"/>
          </a:xfrm>
          <a:prstGeom prst="line">
            <a:avLst/>
          </a:prstGeom>
          <a:ln w="34925">
            <a:gradFill>
              <a:gsLst>
                <a:gs pos="24000">
                  <a:schemeClr val="accent5">
                    <a:lumMod val="50000"/>
                  </a:schemeClr>
                </a:gs>
                <a:gs pos="69000">
                  <a:schemeClr val="accent5">
                    <a:lumMod val="20000"/>
                    <a:lumOff val="80000"/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193331" y="634507"/>
            <a:ext cx="116378" cy="11637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880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710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3535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0446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10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54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4407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3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332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48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228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4C991B-D2D9-40DC-AEA9-0774FE70322D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9E78FE-2CB6-4044-8256-F948AD92D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82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7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260" y="6311765"/>
            <a:ext cx="9144000" cy="54868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2000">
                <a:srgbClr val="668894"/>
              </a:gs>
              <a:gs pos="100000">
                <a:srgbClr val="1A465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E:\3DVIA Studio\Studio LOGO\studioLogo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97" y="6381328"/>
            <a:ext cx="2314575" cy="400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模型相关资源文件\公司标\logo_s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33238"/>
            <a:ext cx="4032448" cy="12097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57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77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84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Video%20for%20Clients/16-EDF.wmv" TargetMode="External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E:\3DVIA Studio\Studio LOGO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36988"/>
            <a:ext cx="5096123" cy="1508036"/>
          </a:xfrm>
          <a:prstGeom prst="rect">
            <a:avLst/>
          </a:prstGeom>
          <a:noFill/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36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349" y="273151"/>
            <a:ext cx="2735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哈尔滨工程大学（核学院）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521" y="116632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核电仿真培训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80728"/>
            <a:ext cx="648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3DVIA Studio+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机械力臂模拟器实现危险环境作业模拟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50059"/>
            <a:ext cx="3667267" cy="1995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606" y="2550059"/>
            <a:ext cx="3530826" cy="1995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01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1918" y="273151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大连港埠机电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521" y="1166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码头管理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80728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曹妃甸码头管理数据三维可视化系统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94" y="2060848"/>
            <a:ext cx="4086787" cy="2286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3" descr="E:\3DVIA Studio\Studio 视频\曹妃甸码头\20140618_1554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4" y="2070373"/>
            <a:ext cx="4047067" cy="2276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13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8521" y="116632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心理病症治疗培训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2078" y="273151"/>
            <a:ext cx="2735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西南交通大学（心理学院）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80728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恐高模拟治疗（</a:t>
            </a:r>
            <a:r>
              <a:rPr lang="en-US" altLang="zh-C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3DVIA Studio + MVN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动作捕捉）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4" descr="C:\Users\Richard\Desktop\展示内容截图\101大厦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18" y="2420889"/>
            <a:ext cx="4088690" cy="2221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Richard\Desktop\展示内容截图\101大厦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59" y="2420888"/>
            <a:ext cx="3941105" cy="22218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91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8521" y="1166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应急推演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4948" y="273151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中国电力科学研究院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80728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震后应急照明仿真项目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060848"/>
            <a:ext cx="2635250" cy="364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5" descr="Snap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17977"/>
            <a:ext cx="5562600" cy="273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314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8521" y="1166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旅游景观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4948" y="273151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北京印刷学院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80728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北海五龙亭仿真漫游系统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9" name="Picture 3" descr="E:\3DVIA Studio\内容截图\五龙亭截图\五龙亭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632556"/>
            <a:ext cx="5365799" cy="25327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:\3DVIA Studio\内容截图\五龙亭截图\五龙亭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760348"/>
            <a:ext cx="5365799" cy="25327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7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200834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C000">
                        <a:shade val="67500"/>
                        <a:satMod val="115000"/>
                      </a:srgb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培训</a:t>
            </a:r>
            <a:r>
              <a:rPr lang="en-US" altLang="zh-CN" sz="4000" b="1" dirty="0" smtClean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C000">
                        <a:shade val="67500"/>
                        <a:satMod val="115000"/>
                      </a:srgb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&amp;</a:t>
            </a:r>
            <a:r>
              <a:rPr lang="zh-CN" altLang="en-US" sz="4000" b="1" dirty="0" smtClean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C000">
                        <a:shade val="67500"/>
                        <a:satMod val="115000"/>
                      </a:srgb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支持</a:t>
            </a:r>
            <a:endParaRPr lang="zh-CN" altLang="en-US" sz="4000" b="1" dirty="0">
              <a:gradFill flip="none" rotWithShape="1">
                <a:gsLst>
                  <a:gs pos="0">
                    <a:srgbClr val="FFC000"/>
                  </a:gs>
                  <a:gs pos="33000">
                    <a:srgbClr val="FFC000">
                      <a:shade val="67500"/>
                      <a:satMod val="115000"/>
                    </a:srgbClr>
                  </a:gs>
                  <a:gs pos="100000">
                    <a:schemeClr val="bg2"/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12160" y="554777"/>
            <a:ext cx="3024336" cy="0"/>
          </a:xfrm>
          <a:prstGeom prst="line">
            <a:avLst/>
          </a:prstGeom>
          <a:ln w="28575">
            <a:gradFill>
              <a:gsLst>
                <a:gs pos="0">
                  <a:srgbClr val="FFC000"/>
                </a:gs>
                <a:gs pos="50000">
                  <a:srgbClr val="E7B66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2008" y="548680"/>
            <a:ext cx="2843808" cy="0"/>
          </a:xfrm>
          <a:prstGeom prst="line">
            <a:avLst/>
          </a:prstGeom>
          <a:ln w="28575">
            <a:gradFill>
              <a:gsLst>
                <a:gs pos="0">
                  <a:srgbClr val="FFC000"/>
                </a:gs>
                <a:gs pos="50000">
                  <a:srgbClr val="E7B66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3789039"/>
            <a:ext cx="3852428" cy="277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984999"/>
            <a:ext cx="3888432" cy="28040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75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8521" y="116632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培训</a:t>
            </a:r>
            <a:r>
              <a:rPr lang="en-US" altLang="zh-C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&amp;</a:t>
            </a:r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支持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029" y="208965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售后培训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052736"/>
            <a:ext cx="4608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及维护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培训</a:t>
            </a:r>
            <a:endParaRPr lang="en-US" altLang="zh-CN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软件基本功能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培训</a:t>
            </a:r>
            <a:endParaRPr lang="en-US" altLang="zh-CN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培训</a:t>
            </a:r>
            <a:endParaRPr lang="en-US" altLang="zh-CN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4. VT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用户到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Studio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用户的过度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培训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沉浸式开发培训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099" y="3140967"/>
            <a:ext cx="4896363" cy="32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11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8521" y="116632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培训</a:t>
            </a:r>
            <a:r>
              <a:rPr lang="en-US" altLang="zh-C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&amp;</a:t>
            </a:r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支持</a:t>
            </a: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029" y="208965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售后支持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052736"/>
            <a:ext cx="4608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用户在使用过程内的问题答疑。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辅助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用户进行功能学习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开发。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研讨会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针对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项目功能的二次定向培训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79036"/>
            <a:ext cx="4572000" cy="25717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05064"/>
            <a:ext cx="4561843" cy="25686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91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spirale_pers"/>
          <p:cNvPicPr>
            <a:picLocks noChangeAspect="1" noChangeArrowheads="1"/>
          </p:cNvPicPr>
          <p:nvPr/>
        </p:nvPicPr>
        <p:blipFill>
          <a:blip r:embed="rId2" cstate="print"/>
          <a:srcRect t="27777" r="26666"/>
          <a:stretch>
            <a:fillRect/>
          </a:stretch>
        </p:blipFill>
        <p:spPr bwMode="auto">
          <a:xfrm>
            <a:off x="2123728" y="932848"/>
            <a:ext cx="5228693" cy="432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 descr="C:\Documents and Settings\ZDR\Desktop\Sans titre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7242" y="4154301"/>
            <a:ext cx="1052145" cy="79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4702498"/>
            <a:ext cx="1368063" cy="598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12160" y="2569457"/>
            <a:ext cx="986142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defTabSz="914031">
              <a:spcBef>
                <a:spcPct val="40000"/>
              </a:spcBef>
              <a:buClr>
                <a:srgbClr val="C00000"/>
              </a:buClr>
            </a:pPr>
            <a:r>
              <a:rPr lang="en-US" altLang="zh-CN" sz="1600" b="1" dirty="0">
                <a:solidFill>
                  <a:srgbClr val="FFFF00"/>
                </a:solidFill>
                <a:latin typeface="Calibri" pitchFamily="34" charset="0"/>
              </a:rPr>
              <a:t>Imagine</a:t>
            </a:r>
          </a:p>
        </p:txBody>
      </p:sp>
      <p:sp>
        <p:nvSpPr>
          <p:cNvPr id="7" name="Rectangle 74"/>
          <p:cNvSpPr>
            <a:spLocks noChangeArrowheads="1"/>
          </p:cNvSpPr>
          <p:nvPr/>
        </p:nvSpPr>
        <p:spPr bwMode="auto">
          <a:xfrm>
            <a:off x="5364088" y="2791975"/>
            <a:ext cx="1929581" cy="26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marL="678008" lvl="2" indent="-175904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Calibri" pitchFamily="34" charset="0"/>
              </a:rPr>
              <a:t>原始方案</a:t>
            </a:r>
          </a:p>
        </p:txBody>
      </p:sp>
      <p:sp>
        <p:nvSpPr>
          <p:cNvPr id="9" name="Rectangle 80"/>
          <p:cNvSpPr>
            <a:spLocks noChangeArrowheads="1"/>
          </p:cNvSpPr>
          <p:nvPr/>
        </p:nvSpPr>
        <p:spPr bwMode="auto">
          <a:xfrm>
            <a:off x="335857" y="2404060"/>
            <a:ext cx="1972073" cy="954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marL="181470" lvl="2" indent="-181470" defTabSz="914031">
              <a:buSzPct val="100000"/>
              <a:tabLst>
                <a:tab pos="1081028" algn="l"/>
              </a:tabLst>
            </a:pPr>
            <a:endParaRPr lang="en-US" altLang="zh-CN" sz="1200" dirty="0">
              <a:solidFill>
                <a:schemeClr val="bg1"/>
              </a:solidFill>
              <a:latin typeface="Calibri" pitchFamily="34" charset="0"/>
            </a:endParaRPr>
          </a:p>
          <a:p>
            <a:pPr marL="181470" lvl="2" indent="-181470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发布到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3dvria.com</a:t>
            </a:r>
            <a:r>
              <a:rPr lang="zh-CN" altLang="en-US" sz="1100" dirty="0" smtClean="0">
                <a:solidFill>
                  <a:schemeClr val="bg1"/>
                </a:solidFill>
                <a:latin typeface="+mn-ea"/>
              </a:rPr>
              <a:t>社区</a:t>
            </a:r>
            <a:endParaRPr lang="zh-CN" altLang="en-US" sz="1100" dirty="0">
              <a:solidFill>
                <a:schemeClr val="bg1"/>
              </a:solidFill>
              <a:latin typeface="+mn-ea"/>
            </a:endParaRPr>
          </a:p>
          <a:p>
            <a:pPr marL="181470" lvl="2" indent="-181470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发布到内部专网</a:t>
            </a:r>
            <a:endParaRPr lang="en-US" altLang="zh-CN" sz="1100" dirty="0">
              <a:solidFill>
                <a:schemeClr val="bg1"/>
              </a:solidFill>
              <a:latin typeface="+mn-ea"/>
            </a:endParaRPr>
          </a:p>
          <a:p>
            <a:pPr marL="181470" lvl="2" indent="-181470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发布为独立的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EXE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格式文件</a:t>
            </a:r>
          </a:p>
          <a:p>
            <a:pPr marL="181470" lvl="2" indent="-181470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沉浸式发布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21850" y="5337923"/>
            <a:ext cx="2099436" cy="35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defTabSz="914031">
              <a:spcBef>
                <a:spcPct val="40000"/>
              </a:spcBef>
              <a:buClr>
                <a:srgbClr val="C00000"/>
              </a:buClr>
            </a:pPr>
            <a:r>
              <a:rPr lang="en-US" altLang="zh-CN" sz="1700" b="1" dirty="0">
                <a:solidFill>
                  <a:srgbClr val="FFFF00"/>
                </a:solidFill>
                <a:latin typeface="Calibri" pitchFamily="34" charset="0"/>
              </a:rPr>
              <a:t>Realize and compose</a:t>
            </a:r>
          </a:p>
        </p:txBody>
      </p:sp>
      <p:sp>
        <p:nvSpPr>
          <p:cNvPr id="11" name="Rectangle 85"/>
          <p:cNvSpPr>
            <a:spLocks noChangeArrowheads="1"/>
          </p:cNvSpPr>
          <p:nvPr/>
        </p:nvSpPr>
        <p:spPr bwMode="auto">
          <a:xfrm>
            <a:off x="559711" y="5589240"/>
            <a:ext cx="3992129" cy="6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marL="678008" lvl="2" indent="-175904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Calibri" pitchFamily="34" charset="0"/>
              </a:rPr>
              <a:t>实现互动或再现场景</a:t>
            </a:r>
          </a:p>
          <a:p>
            <a:pPr marL="678008" lvl="2" indent="-175904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Calibri" pitchFamily="34" charset="0"/>
              </a:rPr>
              <a:t>赋予逻辑行为规范</a:t>
            </a:r>
          </a:p>
          <a:p>
            <a:pPr marL="678008" lvl="2" indent="-175904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Calibri" pitchFamily="34" charset="0"/>
              </a:rPr>
              <a:t>创建设计者（项目）的行为库或行为模</a:t>
            </a:r>
            <a:r>
              <a:rPr lang="zh-CN" altLang="en-US" sz="1100" dirty="0" smtClean="0">
                <a:solidFill>
                  <a:schemeClr val="bg1"/>
                </a:solidFill>
                <a:latin typeface="Calibri" pitchFamily="34" charset="0"/>
              </a:rPr>
              <a:t>版</a:t>
            </a:r>
            <a:endParaRPr lang="zh-CN" altLang="en-US" sz="1200" dirty="0">
              <a:solidFill>
                <a:srgbClr val="404040"/>
              </a:solidFill>
              <a:latin typeface="Calibri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979099" y="4767381"/>
            <a:ext cx="1643246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defTabSz="914031">
              <a:spcBef>
                <a:spcPct val="40000"/>
              </a:spcBef>
              <a:buClr>
                <a:srgbClr val="C00000"/>
              </a:buClr>
            </a:pPr>
            <a:r>
              <a:rPr lang="en-US" altLang="zh-CN" sz="1600" b="1" dirty="0">
                <a:solidFill>
                  <a:srgbClr val="FFFF00"/>
                </a:solidFill>
                <a:latin typeface="Calibri" pitchFamily="34" charset="0"/>
              </a:rPr>
              <a:t>Import</a:t>
            </a:r>
          </a:p>
        </p:txBody>
      </p:sp>
      <p:sp>
        <p:nvSpPr>
          <p:cNvPr id="13" name="Rectangle 89"/>
          <p:cNvSpPr>
            <a:spLocks noChangeArrowheads="1"/>
          </p:cNvSpPr>
          <p:nvPr/>
        </p:nvSpPr>
        <p:spPr bwMode="auto">
          <a:xfrm>
            <a:off x="4975764" y="5035220"/>
            <a:ext cx="2286763" cy="63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marL="181470" lvl="2" indent="-181470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从建模软件中载入模型资源</a:t>
            </a:r>
            <a:endParaRPr lang="en-US" altLang="zh-CN" sz="1100" dirty="0">
              <a:solidFill>
                <a:schemeClr val="bg1"/>
              </a:solidFill>
              <a:latin typeface="+mn-ea"/>
            </a:endParaRPr>
          </a:p>
          <a:p>
            <a:pPr marL="181470" lvl="2" indent="-181470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生成素材管理（协同管理工具</a:t>
            </a:r>
            <a:r>
              <a:rPr lang="zh-CN" altLang="en-US" sz="1200" dirty="0">
                <a:solidFill>
                  <a:schemeClr val="bg1"/>
                </a:solidFill>
                <a:latin typeface="Calibri" pitchFamily="34" charset="0"/>
              </a:rPr>
              <a:t>）</a:t>
            </a:r>
          </a:p>
          <a:p>
            <a:pPr marL="181470" lvl="2" indent="-181470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endParaRPr lang="en-US" altLang="zh-CN" sz="1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726775" y="801419"/>
            <a:ext cx="1231572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defTabSz="914031">
              <a:spcBef>
                <a:spcPct val="40000"/>
              </a:spcBef>
              <a:buClr>
                <a:srgbClr val="C00000"/>
              </a:buClr>
            </a:pPr>
            <a:r>
              <a:rPr lang="en-US" altLang="zh-CN" sz="1600" b="1" dirty="0">
                <a:solidFill>
                  <a:srgbClr val="FFFF00"/>
                </a:solidFill>
                <a:latin typeface="Calibri" pitchFamily="34" charset="0"/>
              </a:rPr>
              <a:t>Experience</a:t>
            </a:r>
          </a:p>
        </p:txBody>
      </p:sp>
      <p:sp>
        <p:nvSpPr>
          <p:cNvPr id="15" name="Rectangle 95"/>
          <p:cNvSpPr>
            <a:spLocks noChangeArrowheads="1"/>
          </p:cNvSpPr>
          <p:nvPr/>
        </p:nvSpPr>
        <p:spPr bwMode="auto">
          <a:xfrm>
            <a:off x="4679646" y="1098175"/>
            <a:ext cx="1064587" cy="26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marL="181470" lvl="2" indent="-181470" defTabSz="914031">
              <a:buSzPct val="100000"/>
              <a:buFont typeface="Arial" charset="0"/>
              <a:buChar char="•"/>
              <a:tabLst>
                <a:tab pos="1081028" algn="l"/>
              </a:tabLst>
            </a:pPr>
            <a:r>
              <a:rPr lang="zh-CN" altLang="en-US" sz="1100" dirty="0">
                <a:solidFill>
                  <a:schemeClr val="bg1"/>
                </a:solidFill>
                <a:latin typeface="Calibri" pitchFamily="34" charset="0"/>
              </a:rPr>
              <a:t>最终体验 </a:t>
            </a:r>
          </a:p>
        </p:txBody>
      </p:sp>
      <p:sp>
        <p:nvSpPr>
          <p:cNvPr id="16" name="Rectangle 102"/>
          <p:cNvSpPr>
            <a:spLocks noChangeArrowheads="1"/>
          </p:cNvSpPr>
          <p:nvPr/>
        </p:nvSpPr>
        <p:spPr bwMode="auto">
          <a:xfrm>
            <a:off x="5737208" y="5089938"/>
            <a:ext cx="3127316" cy="146343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031"/>
            <a:endParaRPr lang="en-US" altLang="zh-CN" dirty="0">
              <a:solidFill>
                <a:srgbClr val="595959"/>
              </a:solidFill>
              <a:latin typeface="Calibri" pitchFamily="34" charset="0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 l="13382" t="18579" r="23824" b="3867"/>
          <a:stretch>
            <a:fillRect/>
          </a:stretch>
        </p:blipFill>
        <p:spPr bwMode="auto">
          <a:xfrm>
            <a:off x="3604049" y="776604"/>
            <a:ext cx="1047646" cy="976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 l="1377" t="16757" r="5131" b="7066"/>
          <a:stretch>
            <a:fillRect/>
          </a:stretch>
        </p:blipFill>
        <p:spPr bwMode="auto">
          <a:xfrm>
            <a:off x="521355" y="1294498"/>
            <a:ext cx="1249852" cy="917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98987" y="2747803"/>
            <a:ext cx="2072241" cy="1603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Rounded Rectangle 23"/>
          <p:cNvSpPr>
            <a:spLocks noChangeArrowheads="1"/>
          </p:cNvSpPr>
          <p:nvPr/>
        </p:nvSpPr>
        <p:spPr bwMode="auto">
          <a:xfrm>
            <a:off x="6732240" y="4547032"/>
            <a:ext cx="1580309" cy="32390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69535"/>
              </a:gs>
              <a:gs pos="80000">
                <a:srgbClr val="9BC348"/>
              </a:gs>
              <a:gs pos="100000">
                <a:srgbClr val="9CC746"/>
              </a:gs>
            </a:gsLst>
            <a:lin ang="16200000"/>
          </a:gradFill>
          <a:ln w="9525" algn="ctr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lIns="45713" tIns="45713" rIns="45713" bIns="45713"/>
          <a:lstStyle/>
          <a:p>
            <a:pPr algn="ctr" defTabSz="914031"/>
            <a:r>
              <a:rPr lang="zh-CN" altLang="en-US" sz="1400" b="1" dirty="0">
                <a:solidFill>
                  <a:srgbClr val="FFFFFF"/>
                </a:solidFill>
                <a:latin typeface="+mn-ea"/>
              </a:rPr>
              <a:t>设计师</a:t>
            </a:r>
            <a:r>
              <a:rPr lang="fr-FR" altLang="zh-CN" sz="1400" b="1" dirty="0">
                <a:solidFill>
                  <a:srgbClr val="FFFFFF"/>
                </a:solidFill>
                <a:latin typeface="+mn-ea"/>
              </a:rPr>
              <a:t>/</a:t>
            </a:r>
            <a:r>
              <a:rPr lang="zh-CN" altLang="en-US" sz="1400" b="1" dirty="0">
                <a:solidFill>
                  <a:srgbClr val="FFFFFF"/>
                </a:solidFill>
                <a:latin typeface="+mn-ea"/>
              </a:rPr>
              <a:t>美工人员</a:t>
            </a:r>
            <a:endParaRPr lang="zh-CN" altLang="fr-FR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5" name="Rounded Rectangle 25"/>
          <p:cNvSpPr>
            <a:spLocks noChangeArrowheads="1"/>
          </p:cNvSpPr>
          <p:nvPr/>
        </p:nvSpPr>
        <p:spPr bwMode="auto">
          <a:xfrm>
            <a:off x="1488642" y="4293096"/>
            <a:ext cx="1067134" cy="32857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16200000"/>
          </a:gradFill>
          <a:ln w="9525" algn="ctr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lIns="45713" tIns="45713" rIns="45713" bIns="45713"/>
          <a:lstStyle/>
          <a:p>
            <a:pPr algn="ctr" defTabSz="914031"/>
            <a:r>
              <a:rPr lang="zh-CN" altLang="en-US" sz="1400" b="1" dirty="0">
                <a:solidFill>
                  <a:srgbClr val="FFFFFF"/>
                </a:solidFill>
                <a:latin typeface="Calibri" pitchFamily="34" charset="0"/>
              </a:rPr>
              <a:t>开发人员</a:t>
            </a:r>
            <a:endParaRPr lang="zh-CN" altLang="fr-FR" sz="14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6" name="Rounded Rectangle 26"/>
          <p:cNvSpPr>
            <a:spLocks noChangeArrowheads="1"/>
          </p:cNvSpPr>
          <p:nvPr/>
        </p:nvSpPr>
        <p:spPr bwMode="auto">
          <a:xfrm>
            <a:off x="2565315" y="1098175"/>
            <a:ext cx="1111942" cy="28725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2D2A"/>
              </a:gs>
              <a:gs pos="80000">
                <a:srgbClr val="CB3D3A"/>
              </a:gs>
              <a:gs pos="100000">
                <a:srgbClr val="CE3B37"/>
              </a:gs>
            </a:gsLst>
            <a:lin ang="16200000"/>
          </a:gradFill>
          <a:ln w="9525" algn="ctr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lIns="45713" tIns="45713" rIns="45713" bIns="45713"/>
          <a:lstStyle/>
          <a:p>
            <a:pPr algn="ctr" defTabSz="914031"/>
            <a:r>
              <a:rPr lang="zh-CN" altLang="en-US" sz="1400" b="1" dirty="0">
                <a:solidFill>
                  <a:srgbClr val="FFFFFF"/>
                </a:solidFill>
                <a:latin typeface="Calibri" pitchFamily="34" charset="0"/>
              </a:rPr>
              <a:t>最终用户</a:t>
            </a:r>
            <a:endParaRPr lang="zh-CN" altLang="fr-FR" sz="14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7" name="Rounded Rectangle 27"/>
          <p:cNvSpPr>
            <a:spLocks noChangeArrowheads="1"/>
          </p:cNvSpPr>
          <p:nvPr/>
        </p:nvSpPr>
        <p:spPr bwMode="auto">
          <a:xfrm>
            <a:off x="6039363" y="2202674"/>
            <a:ext cx="1196934" cy="32390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D417E"/>
              </a:gs>
              <a:gs pos="80000">
                <a:srgbClr val="7B58A6"/>
              </a:gs>
              <a:gs pos="100000">
                <a:srgbClr val="7B57A8"/>
              </a:gs>
            </a:gsLst>
            <a:lin ang="16200000"/>
          </a:gradFill>
          <a:ln w="9525" algn="ctr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lIns="45713" tIns="45713" rIns="45713" bIns="45713"/>
          <a:lstStyle/>
          <a:p>
            <a:pPr algn="ctr" defTabSz="914031"/>
            <a:r>
              <a:rPr lang="zh-CN" altLang="en-US" sz="1400" b="1" dirty="0">
                <a:solidFill>
                  <a:srgbClr val="FFFFFF"/>
                </a:solidFill>
                <a:latin typeface="Calibri" pitchFamily="34" charset="0"/>
              </a:rPr>
              <a:t>设计师</a:t>
            </a:r>
            <a:endParaRPr lang="zh-CN" altLang="fr-FR" sz="14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21" name="Picture 3" descr="E:\Work folder\Icons\Lamp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44233" y="2060848"/>
            <a:ext cx="465895" cy="46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78048" y="2301275"/>
            <a:ext cx="869616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defTabSz="914031">
              <a:spcBef>
                <a:spcPct val="40000"/>
              </a:spcBef>
              <a:buClr>
                <a:srgbClr val="C00000"/>
              </a:buClr>
            </a:pPr>
            <a:r>
              <a:rPr lang="en-US" altLang="zh-CN" sz="1600" b="1" dirty="0">
                <a:solidFill>
                  <a:srgbClr val="FFFF00"/>
                </a:solidFill>
                <a:latin typeface="Calibri" pitchFamily="34" charset="0"/>
              </a:rPr>
              <a:t>Publish</a:t>
            </a:r>
          </a:p>
        </p:txBody>
      </p:sp>
    </p:spTree>
    <p:extLst>
      <p:ext uri="{BB962C8B-B14F-4D97-AF65-F5344CB8AC3E}">
        <p14:creationId xmlns:p14="http://schemas.microsoft.com/office/powerpoint/2010/main" val="9047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822637" y="2951794"/>
            <a:ext cx="2155494" cy="1004869"/>
            <a:chOff x="990600" y="2971800"/>
            <a:chExt cx="2438400" cy="914400"/>
          </a:xfrm>
        </p:grpSpPr>
        <p:sp>
          <p:nvSpPr>
            <p:cNvPr id="5" name="Rounded Rectangle 7"/>
            <p:cNvSpPr>
              <a:spLocks noChangeArrowheads="1"/>
            </p:cNvSpPr>
            <p:nvPr/>
          </p:nvSpPr>
          <p:spPr bwMode="auto">
            <a:xfrm>
              <a:off x="990600" y="2971800"/>
              <a:ext cx="2438400" cy="9144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2787A0"/>
                </a:gs>
                <a:gs pos="80000">
                  <a:srgbClr val="36B1D2"/>
                </a:gs>
                <a:gs pos="100000">
                  <a:srgbClr val="34B3D6"/>
                </a:gs>
              </a:gsLst>
              <a:lin ang="16200000"/>
            </a:gradFill>
            <a:ln w="9525" algn="ctr">
              <a:solidFill>
                <a:srgbClr val="46AAC5"/>
              </a:solidFill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130366" tIns="65183" rIns="130366" bIns="65183"/>
            <a:lstStyle/>
            <a:p>
              <a:pPr defTabSz="914031"/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输入设备</a:t>
              </a:r>
              <a:endParaRPr lang="en-US" altLang="zh-CN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031">
                <a:buFontTx/>
                <a:buChar char="-"/>
              </a:pPr>
              <a:r>
                <a:rPr lang="zh-CN" altLang="en-US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鼠标</a:t>
              </a:r>
              <a:r>
                <a:rPr lang="en-GB" altLang="zh-CN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键盘</a:t>
              </a:r>
              <a:r>
                <a:rPr lang="en-GB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</a:p>
            <a:p>
              <a:pPr defTabSz="914031"/>
              <a:r>
                <a:rPr lang="en-GB" altLang="zh-CN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游戏键盘</a:t>
              </a:r>
              <a:endParaRPr lang="en-GB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031"/>
              <a:r>
                <a:rPr lang="en-GB" altLang="zh-CN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虚拟现实设备</a:t>
              </a:r>
              <a:endParaRPr lang="en-GB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Picture 7" descr="C:\Documents and Settings\RZS.DS\My Documents\My Pictures\clavi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02097" y="3398297"/>
              <a:ext cx="439001" cy="426497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  <p:pic>
          <p:nvPicPr>
            <p:cNvPr id="7" name="Picture 8" descr="C:\Documents and Settings\RZS.DS\My Documents\My Pictures\gamepa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7748" y="3072283"/>
              <a:ext cx="322304" cy="438778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804614" y="3418767"/>
            <a:ext cx="2154511" cy="936626"/>
            <a:chOff x="3487738" y="2971800"/>
            <a:chExt cx="2438400" cy="914400"/>
          </a:xfrm>
        </p:grpSpPr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3487738" y="2971800"/>
              <a:ext cx="2438400" cy="9144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2787A0"/>
                </a:gs>
                <a:gs pos="80000">
                  <a:srgbClr val="36B1D2"/>
                </a:gs>
                <a:gs pos="100000">
                  <a:srgbClr val="34B3D6"/>
                </a:gs>
              </a:gsLst>
              <a:lin ang="16200000"/>
            </a:gradFill>
            <a:ln w="9525" algn="ctr">
              <a:solidFill>
                <a:srgbClr val="46AAC5"/>
              </a:solidFill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130366" tIns="65183" rIns="130366" bIns="65183"/>
            <a:lstStyle/>
            <a:p>
              <a:pPr defTabSz="914031"/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声音</a:t>
              </a:r>
              <a:r>
                <a:rPr lang="en-GB" altLang="zh-CN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视频</a:t>
              </a:r>
              <a:r>
                <a:rPr lang="en-GB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</a:p>
            <a:p>
              <a:pPr defTabSz="914031"/>
              <a:r>
                <a:rPr lang="en-GB" altLang="zh-CN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播放</a:t>
              </a:r>
              <a:r>
                <a:rPr lang="en-GB" altLang="zh-CN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暂停</a:t>
              </a:r>
              <a:endParaRPr lang="en-GB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031"/>
              <a:r>
                <a:rPr lang="en-GB" altLang="zh-CN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-2D /3D</a:t>
              </a:r>
            </a:p>
            <a:p>
              <a:pPr defTabSz="914031"/>
              <a:r>
                <a:rPr lang="en-GB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流</a:t>
              </a: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媒体视频</a:t>
              </a:r>
              <a:endParaRPr lang="en-GB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" name="Picture 14" descr="C:\Documents and Settings\RZS.DS\My Documents\My Pictures\speak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4014" y="3091118"/>
              <a:ext cx="470335" cy="6601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</p:grpSp>
      <p:sp>
        <p:nvSpPr>
          <p:cNvPr id="11" name="Rounded Rectangle 15"/>
          <p:cNvSpPr>
            <a:spLocks noChangeArrowheads="1"/>
          </p:cNvSpPr>
          <p:nvPr/>
        </p:nvSpPr>
        <p:spPr bwMode="auto">
          <a:xfrm>
            <a:off x="689297" y="4650395"/>
            <a:ext cx="2559281" cy="1442901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2787A0"/>
              </a:gs>
              <a:gs pos="80000">
                <a:srgbClr val="36B1D2"/>
              </a:gs>
              <a:gs pos="100000">
                <a:srgbClr val="34B3D6"/>
              </a:gs>
            </a:gsLst>
            <a:lin ang="16200000"/>
          </a:gradFill>
          <a:ln w="9525" algn="ctr">
            <a:solidFill>
              <a:srgbClr val="46AAC5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lIns="91426" tIns="45713" rIns="91426" bIns="45713"/>
          <a:lstStyle/>
          <a:p>
            <a:pPr defTabSz="914031"/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动画人物</a:t>
            </a:r>
            <a:endParaRPr lang="en-US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/>
            <a:r>
              <a:rPr lang="en-GB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播放</a:t>
            </a:r>
            <a:r>
              <a:rPr lang="en-GB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暂停</a:t>
            </a:r>
            <a:endParaRPr 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/>
            <a:r>
              <a:rPr lang="en-GB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混合</a:t>
            </a:r>
            <a:endParaRPr 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/>
            <a:r>
              <a:rPr lang="en-GB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变形</a:t>
            </a:r>
            <a:endParaRPr 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/>
            <a:r>
              <a:rPr lang="en-GB" altLang="zh-CN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骨骼联动</a:t>
            </a:r>
            <a:r>
              <a:rPr lang="en-US" altLang="zh-CN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IK</a:t>
            </a:r>
            <a:endParaRPr 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Rounded Rectangle 18"/>
          <p:cNvSpPr/>
          <p:nvPr/>
        </p:nvSpPr>
        <p:spPr bwMode="auto">
          <a:xfrm>
            <a:off x="795965" y="716303"/>
            <a:ext cx="3948988" cy="1800200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4127" tIns="32063" rIns="64127" bIns="32063" numCol="3"/>
          <a:lstStyle/>
          <a:p>
            <a:pPr defTabSz="641269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渲染引擎</a:t>
            </a:r>
            <a:r>
              <a:rPr lang="en-GB" sz="2000" b="1" dirty="0"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defTabSz="641269">
              <a:defRPr/>
            </a:pPr>
            <a:r>
              <a:rPr lang="en-GB" dirty="0">
                <a:solidFill>
                  <a:schemeClr val="bg1"/>
                </a:solidFill>
              </a:rPr>
              <a:t>-</a:t>
            </a:r>
            <a:r>
              <a:rPr lang="en-GB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3D/2D 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渲染</a:t>
            </a:r>
            <a:endParaRPr lang="en-GB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r>
              <a:rPr lang="en-GB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地形生成</a:t>
            </a:r>
            <a:endParaRPr lang="en-GB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r>
              <a:rPr lang="en-GB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LOD</a:t>
            </a:r>
            <a:endParaRPr lang="en-GB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r>
              <a:rPr lang="en-GB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粒子系统</a:t>
            </a:r>
            <a:endParaRPr lang="en-GB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r>
              <a:rPr lang="en-GB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延迟着色</a:t>
            </a:r>
            <a:endParaRPr lang="en-GB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r>
              <a:rPr lang="en-GB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光线</a:t>
            </a:r>
            <a:r>
              <a:rPr lang="en-GB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/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阴影</a:t>
            </a:r>
            <a:endParaRPr lang="en-GB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r>
              <a:rPr lang="en-GB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材质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轮廓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边缘处理</a:t>
            </a:r>
            <a:endParaRPr lang="en-GB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defTabSz="641269">
              <a:defRPr/>
            </a:pPr>
            <a:endParaRPr lang="en-GB" sz="800" dirty="0"/>
          </a:p>
        </p:txBody>
      </p:sp>
      <p:sp>
        <p:nvSpPr>
          <p:cNvPr id="13" name="Rounded Rectangle 22"/>
          <p:cNvSpPr>
            <a:spLocks noChangeArrowheads="1"/>
          </p:cNvSpPr>
          <p:nvPr/>
        </p:nvSpPr>
        <p:spPr bwMode="auto">
          <a:xfrm>
            <a:off x="4721745" y="3818019"/>
            <a:ext cx="2155494" cy="1074748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2787A0"/>
              </a:gs>
              <a:gs pos="80000">
                <a:srgbClr val="36B1D2"/>
              </a:gs>
              <a:gs pos="100000">
                <a:srgbClr val="34B3D6"/>
              </a:gs>
            </a:gsLst>
            <a:lin ang="16200000"/>
          </a:gradFill>
          <a:ln w="9525" algn="ctr">
            <a:solidFill>
              <a:srgbClr val="46AAC5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lIns="91426" tIns="45713" rIns="91426" bIns="45713"/>
          <a:lstStyle/>
          <a:p>
            <a:pPr defTabSz="914031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行为约束</a:t>
            </a:r>
            <a:endParaRPr lang="zh-CN" altLang="en-GB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/>
            <a:r>
              <a:rPr lang="en-GB" altLang="zh-CN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碰撞</a:t>
            </a: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>
              <a:buFontTx/>
              <a:buChar char="-"/>
            </a:pP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距离</a:t>
            </a: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>
              <a:buFontTx/>
              <a:buChar char="-"/>
            </a:pP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>
              <a:buFontTx/>
              <a:buChar char="-"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穿透</a:t>
            </a:r>
            <a:endParaRPr 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/>
            <a:endParaRPr lang="en-GB" sz="1100" dirty="0">
              <a:solidFill>
                <a:srgbClr val="FFFFFF"/>
              </a:solidFill>
              <a:latin typeface="Calibri" pitchFamily="34" charset="0"/>
            </a:endParaRPr>
          </a:p>
          <a:p>
            <a:pPr defTabSz="914031"/>
            <a:endParaRPr lang="en-GB" sz="11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29857" y="3958062"/>
            <a:ext cx="812761" cy="574665"/>
            <a:chOff x="6024859" y="4066145"/>
            <a:chExt cx="812761" cy="574665"/>
          </a:xfrm>
        </p:grpSpPr>
        <p:pic>
          <p:nvPicPr>
            <p:cNvPr id="14" name="Picture 9" descr="C:\Documents and Settings\RZS.DS\My Documents\My Pictures\Rou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24859" y="4159541"/>
              <a:ext cx="471576" cy="481269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  <p:pic>
          <p:nvPicPr>
            <p:cNvPr id="15" name="Picture 9" descr="C:\Documents and Settings\RZS.DS\My Documents\My Pictures\Rou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1120358">
              <a:off x="6500640" y="4066145"/>
              <a:ext cx="336980" cy="343199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</p:grpSp>
      <p:sp>
        <p:nvSpPr>
          <p:cNvPr id="16" name="Rounded Rectangle 28"/>
          <p:cNvSpPr>
            <a:spLocks noChangeArrowheads="1"/>
          </p:cNvSpPr>
          <p:nvPr/>
        </p:nvSpPr>
        <p:spPr bwMode="auto">
          <a:xfrm>
            <a:off x="6449937" y="4460719"/>
            <a:ext cx="2154511" cy="942812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2787A0"/>
              </a:gs>
              <a:gs pos="80000">
                <a:srgbClr val="36B1D2"/>
              </a:gs>
              <a:gs pos="100000">
                <a:srgbClr val="34B3D6"/>
              </a:gs>
            </a:gsLst>
            <a:lin ang="16200000"/>
          </a:gradFill>
          <a:ln w="9525" algn="ctr">
            <a:solidFill>
              <a:srgbClr val="46AAC5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lIns="91426" tIns="45713" rIns="91426" bIns="45713"/>
          <a:lstStyle/>
          <a:p>
            <a:pPr defTabSz="914031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物理性质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31"/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重力、弹力、摩擦力、刚体</a:t>
            </a: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动力学方程。</a:t>
            </a:r>
            <a:endParaRPr lang="zh-CN" alt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 cstate="print"/>
          <a:srcRect b="22292"/>
          <a:stretch>
            <a:fillRect/>
          </a:stretch>
        </p:blipFill>
        <p:spPr bwMode="auto">
          <a:xfrm>
            <a:off x="3642758" y="5180579"/>
            <a:ext cx="2543562" cy="8757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3" descr="E:\AB\Service_2007\Offre Studio\WorkfolderSTUDIO\Screenshots\Platform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68196" y="1077198"/>
            <a:ext cx="1622595" cy="107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ounded Rectangle 29"/>
          <p:cNvSpPr/>
          <p:nvPr/>
        </p:nvSpPr>
        <p:spPr bwMode="auto">
          <a:xfrm>
            <a:off x="4012151" y="1268740"/>
            <a:ext cx="3445898" cy="140016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4127" tIns="32063" rIns="64127" bIns="32063" numCol="3"/>
          <a:lstStyle/>
          <a:p>
            <a:pPr defTabSz="641269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脚本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编写</a:t>
            </a:r>
            <a:endParaRPr lang="en-GB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endParaRPr lang="en-GB" sz="1100" dirty="0">
              <a:solidFill>
                <a:srgbClr val="FFFFFF"/>
              </a:solidFill>
            </a:endParaRPr>
          </a:p>
          <a:p>
            <a:pPr defTabSz="641269">
              <a:defRPr/>
            </a:pPr>
            <a:r>
              <a:rPr lang="en-GB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循环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条件</a:t>
            </a:r>
            <a:endParaRPr 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r>
              <a:rPr lang="en-GB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可视化编程</a:t>
            </a:r>
            <a:r>
              <a:rPr lang="en-US" altLang="zh-CN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endParaRPr 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r>
              <a:rPr lang="en-GB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事件激活</a:t>
            </a:r>
            <a:endParaRPr 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r>
              <a:rPr lang="en-GB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多线程任务优化</a:t>
            </a:r>
            <a:endParaRPr lang="en-GB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269">
              <a:defRPr/>
            </a:pPr>
            <a:endParaRPr lang="en-GB" sz="1100" dirty="0">
              <a:solidFill>
                <a:srgbClr val="FFFFFF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9857" y="1608784"/>
            <a:ext cx="1336481" cy="763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84749" y="4964775"/>
            <a:ext cx="1047645" cy="3404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90443" y="4964775"/>
            <a:ext cx="1135471" cy="8553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71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5989" y="700285"/>
            <a:ext cx="2754084" cy="18286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8099" dir="2700000" algn="ctr" rotWithShape="0">
              <a:schemeClr val="bg2">
                <a:alpha val="39999"/>
              </a:scheme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Picture 1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5993" y="3595910"/>
            <a:ext cx="2489668" cy="20954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8099" dir="2700000" algn="ctr" rotWithShape="0">
              <a:schemeClr val="bg2">
                <a:alpha val="39999"/>
              </a:scheme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6" name="Rectangle 16"/>
          <p:cNvSpPr txBox="1">
            <a:spLocks noChangeArrowheads="1"/>
          </p:cNvSpPr>
          <p:nvPr/>
        </p:nvSpPr>
        <p:spPr bwMode="auto">
          <a:xfrm>
            <a:off x="349905" y="762320"/>
            <a:ext cx="5562433" cy="411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/>
          <a:lstStyle/>
          <a:p>
            <a:pPr defTabSz="914031">
              <a:spcBef>
                <a:spcPct val="20000"/>
              </a:spcBef>
              <a:tabLst>
                <a:tab pos="1344883" algn="l"/>
              </a:tabLst>
            </a:pPr>
            <a:r>
              <a:rPr lang="zh-CN" altLang="en-US" sz="2000" b="1" dirty="0">
                <a:solidFill>
                  <a:schemeClr val="accent6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行为</a:t>
            </a:r>
            <a:r>
              <a:rPr lang="zh-CN" altLang="en-US" sz="2000" b="1" dirty="0" smtClean="0">
                <a:solidFill>
                  <a:schemeClr val="accent6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逻辑图</a:t>
            </a:r>
            <a:endParaRPr lang="en-US" altLang="zh-CN" sz="2000" b="1" dirty="0" smtClean="0">
              <a:solidFill>
                <a:schemeClr val="accent6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defTabSz="914031">
              <a:spcBef>
                <a:spcPct val="20000"/>
              </a:spcBef>
              <a:tabLst>
                <a:tab pos="1344883" algn="l"/>
              </a:tabLst>
            </a:pPr>
            <a:r>
              <a:rPr lang="zh-CN" altLang="en-US" sz="1600" dirty="0" smtClean="0">
                <a:solidFill>
                  <a:schemeClr val="bg1"/>
                </a:solidFill>
                <a:latin typeface="Calibri" pitchFamily="34" charset="0"/>
              </a:rPr>
              <a:t>通过</a:t>
            </a:r>
            <a:r>
              <a:rPr lang="zh-CN" altLang="en-US" sz="1600" dirty="0">
                <a:solidFill>
                  <a:schemeClr val="bg1"/>
                </a:solidFill>
                <a:latin typeface="Calibri" pitchFamily="34" charset="0"/>
              </a:rPr>
              <a:t>连接</a:t>
            </a:r>
            <a:r>
              <a:rPr lang="zh-CN" altLang="fr-FR" sz="16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FR" altLang="zh-CN" sz="1600" dirty="0">
                <a:solidFill>
                  <a:schemeClr val="bg1"/>
                </a:solidFill>
                <a:latin typeface="Calibri" pitchFamily="34" charset="0"/>
              </a:rPr>
              <a:t>450</a:t>
            </a:r>
            <a:r>
              <a:rPr lang="zh-CN" altLang="fr-FR" sz="1600" dirty="0">
                <a:solidFill>
                  <a:schemeClr val="bg1"/>
                </a:solidFill>
                <a:latin typeface="Calibri" pitchFamily="34" charset="0"/>
              </a:rPr>
              <a:t>个通用</a:t>
            </a:r>
            <a:r>
              <a:rPr lang="fr-FR" altLang="zh-CN" sz="1600" dirty="0">
                <a:solidFill>
                  <a:schemeClr val="bg1"/>
                </a:solidFill>
                <a:latin typeface="Calibri" pitchFamily="34" charset="0"/>
              </a:rPr>
              <a:t>BuildingBlocks</a:t>
            </a:r>
            <a:r>
              <a:rPr lang="zh-CN" altLang="fr-FR" sz="1600" dirty="0">
                <a:solidFill>
                  <a:schemeClr val="bg1"/>
                </a:solidFill>
                <a:latin typeface="Calibri" pitchFamily="34" charset="0"/>
              </a:rPr>
              <a:t>可以使设计人员快速设计、制作、实现</a:t>
            </a:r>
            <a:r>
              <a:rPr lang="fr-FR" altLang="zh-CN" sz="1600" dirty="0">
                <a:solidFill>
                  <a:schemeClr val="bg1"/>
                </a:solidFill>
                <a:latin typeface="Calibri" pitchFamily="34" charset="0"/>
              </a:rPr>
              <a:t>3D</a:t>
            </a:r>
            <a:r>
              <a:rPr lang="zh-CN" altLang="fr-FR" sz="1600" dirty="0">
                <a:solidFill>
                  <a:schemeClr val="bg1"/>
                </a:solidFill>
                <a:latin typeface="Calibri" pitchFamily="34" charset="0"/>
              </a:rPr>
              <a:t>交互功能或重建真实场景。 </a:t>
            </a:r>
          </a:p>
          <a:p>
            <a:pPr marL="457572" lvl="1" defTabSz="914031">
              <a:spcBef>
                <a:spcPct val="20000"/>
              </a:spcBef>
              <a:buFont typeface="Arial" charset="0"/>
              <a:buChar char="•"/>
              <a:tabLst>
                <a:tab pos="1344883" algn="l"/>
              </a:tabLst>
            </a:pPr>
            <a:endParaRPr lang="fr-FR" altLang="zh-CN" sz="2000" b="1" dirty="0">
              <a:solidFill>
                <a:srgbClr val="595959"/>
              </a:solidFill>
              <a:latin typeface="Calibri" pitchFamily="34" charset="0"/>
            </a:endParaRPr>
          </a:p>
          <a:p>
            <a:pPr defTabSz="914031">
              <a:spcBef>
                <a:spcPct val="20000"/>
              </a:spcBef>
              <a:tabLst>
                <a:tab pos="1344883" algn="l"/>
              </a:tabLst>
            </a:pPr>
            <a:r>
              <a:rPr lang="fr-FR" altLang="zh-CN" sz="2000" b="1" dirty="0" smtClean="0">
                <a:solidFill>
                  <a:schemeClr val="accent6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VSL</a:t>
            </a:r>
            <a:endParaRPr lang="fr-FR" altLang="zh-CN" sz="2000" b="1" dirty="0">
              <a:solidFill>
                <a:schemeClr val="accent6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defTabSz="914031">
              <a:spcBef>
                <a:spcPct val="20000"/>
              </a:spcBef>
              <a:tabLst>
                <a:tab pos="1344883" algn="l"/>
              </a:tabLst>
            </a:pPr>
            <a:r>
              <a:rPr lang="zh-CN" altLang="en-US" sz="1600" dirty="0">
                <a:solidFill>
                  <a:schemeClr val="bg1"/>
                </a:solidFill>
                <a:latin typeface="Calibri" pitchFamily="34" charset="0"/>
              </a:rPr>
              <a:t>文本编写</a:t>
            </a:r>
            <a:r>
              <a:rPr lang="fr-FR" altLang="zh-CN" sz="1600" dirty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zh-CN" altLang="en-US" sz="1600" dirty="0">
                <a:solidFill>
                  <a:schemeClr val="bg1"/>
                </a:solidFill>
                <a:latin typeface="Calibri" pitchFamily="34" charset="0"/>
              </a:rPr>
              <a:t>类</a:t>
            </a:r>
            <a:r>
              <a:rPr lang="fr-FR" altLang="zh-CN" sz="1600" dirty="0">
                <a:solidFill>
                  <a:schemeClr val="bg1"/>
                </a:solidFill>
                <a:latin typeface="Calibri" pitchFamily="34" charset="0"/>
              </a:rPr>
              <a:t>C++ </a:t>
            </a:r>
            <a:r>
              <a:rPr lang="zh-CN" altLang="en-US" sz="1600" dirty="0">
                <a:solidFill>
                  <a:schemeClr val="bg1"/>
                </a:solidFill>
                <a:latin typeface="Calibri" pitchFamily="34" charset="0"/>
              </a:rPr>
              <a:t>的语法</a:t>
            </a:r>
            <a:r>
              <a:rPr lang="zh-CN" altLang="fr-FR" sz="1600" dirty="0">
                <a:solidFill>
                  <a:schemeClr val="bg1"/>
                </a:solidFill>
                <a:latin typeface="Calibri" pitchFamily="34" charset="0"/>
              </a:rPr>
              <a:t>  </a:t>
            </a:r>
            <a:r>
              <a:rPr lang="fr-FR" altLang="zh-CN" sz="1600" dirty="0">
                <a:solidFill>
                  <a:schemeClr val="bg1"/>
                </a:solidFill>
                <a:latin typeface="Calibri" pitchFamily="34" charset="0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Calibri" pitchFamily="34" charset="0"/>
              </a:rPr>
              <a:t>可直接访问在已有</a:t>
            </a:r>
            <a:r>
              <a:rPr lang="en-US" altLang="zh-CN" sz="1600" dirty="0">
                <a:solidFill>
                  <a:schemeClr val="bg1"/>
                </a:solidFill>
                <a:latin typeface="Calibri" pitchFamily="34" charset="0"/>
              </a:rPr>
              <a:t>BB</a:t>
            </a:r>
            <a:r>
              <a:rPr lang="zh-CN" altLang="en-US" sz="1600" dirty="0">
                <a:solidFill>
                  <a:schemeClr val="bg1"/>
                </a:solidFill>
                <a:latin typeface="Calibri" pitchFamily="34" charset="0"/>
              </a:rPr>
              <a:t>中的</a:t>
            </a:r>
            <a:r>
              <a:rPr lang="en-US" altLang="zh-CN" sz="1600" dirty="0">
                <a:solidFill>
                  <a:schemeClr val="bg1"/>
                </a:solidFill>
                <a:latin typeface="Calibri" pitchFamily="34" charset="0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Calibri" pitchFamily="34" charset="0"/>
              </a:rPr>
              <a:t>函数库、优化程序结构、提高执行效率。</a:t>
            </a:r>
            <a:endParaRPr lang="zh-CN" altLang="fr-FR" sz="1600" dirty="0">
              <a:solidFill>
                <a:schemeClr val="bg1"/>
              </a:solidFill>
              <a:latin typeface="Calibri" pitchFamily="34" charset="0"/>
            </a:endParaRPr>
          </a:p>
          <a:p>
            <a:pPr defTabSz="914031">
              <a:spcBef>
                <a:spcPct val="20000"/>
              </a:spcBef>
              <a:tabLst>
                <a:tab pos="1344883" algn="l"/>
              </a:tabLst>
            </a:pPr>
            <a:endParaRPr lang="zh-CN" altLang="fr-FR" sz="1600" b="1" i="1" dirty="0">
              <a:solidFill>
                <a:schemeClr val="bg1"/>
              </a:solidFill>
              <a:latin typeface="Calibri" pitchFamily="34" charset="0"/>
            </a:endParaRPr>
          </a:p>
          <a:p>
            <a:pPr defTabSz="914031">
              <a:spcBef>
                <a:spcPct val="20000"/>
              </a:spcBef>
              <a:tabLst>
                <a:tab pos="1344883" algn="l"/>
              </a:tabLst>
            </a:pPr>
            <a:r>
              <a:rPr lang="fr-FR" altLang="zh-CN" sz="2000" b="1" dirty="0">
                <a:solidFill>
                  <a:schemeClr val="accent6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C++</a:t>
            </a:r>
          </a:p>
          <a:p>
            <a:pPr defTabSz="914031">
              <a:spcBef>
                <a:spcPct val="20000"/>
              </a:spcBef>
              <a:tabLst>
                <a:tab pos="1344883" algn="l"/>
              </a:tabLst>
            </a:pPr>
            <a:r>
              <a:rPr lang="zh-CN" altLang="fr-FR" sz="1600" dirty="0">
                <a:solidFill>
                  <a:schemeClr val="bg1"/>
                </a:solidFill>
                <a:latin typeface="Calibri" pitchFamily="34" charset="0"/>
              </a:rPr>
              <a:t>插件或第三方功能制作、程序核心性能优化（多线程任务优化、特效高级优化等）、新功能</a:t>
            </a:r>
            <a:r>
              <a:rPr lang="fr-FR" altLang="zh-CN" sz="1600" dirty="0">
                <a:solidFill>
                  <a:schemeClr val="bg1"/>
                </a:solidFill>
                <a:latin typeface="Calibri" pitchFamily="34" charset="0"/>
              </a:rPr>
              <a:t>BB</a:t>
            </a:r>
            <a:r>
              <a:rPr lang="zh-CN" altLang="fr-FR" sz="1600" dirty="0">
                <a:solidFill>
                  <a:schemeClr val="bg1"/>
                </a:solidFill>
                <a:latin typeface="Calibri" pitchFamily="34" charset="0"/>
              </a:rPr>
              <a:t>制作。</a:t>
            </a:r>
          </a:p>
          <a:p>
            <a:pPr defTabSz="914031">
              <a:spcBef>
                <a:spcPct val="20000"/>
              </a:spcBef>
              <a:tabLst>
                <a:tab pos="1344883" algn="l"/>
              </a:tabLst>
            </a:pPr>
            <a:endParaRPr lang="zh-CN" altLang="fr-FR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6907" y="4301846"/>
            <a:ext cx="3088427" cy="1802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30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10116" r="19295" b="10221"/>
          <a:stretch>
            <a:fillRect/>
          </a:stretch>
        </p:blipFill>
        <p:spPr bwMode="auto">
          <a:xfrm>
            <a:off x="6516216" y="1484784"/>
            <a:ext cx="2232248" cy="1528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95536" y="548680"/>
            <a:ext cx="6260185" cy="115366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 smtClean="0"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9000">
                      <a:schemeClr val="accent6">
                        <a:lumMod val="58000"/>
                        <a:lumOff val="42000"/>
                      </a:schemeClr>
                    </a:gs>
                    <a:gs pos="100000">
                      <a:schemeClr val="accent6">
                        <a:lumMod val="78000"/>
                      </a:schemeClr>
                    </a:gs>
                  </a:gsLst>
                  <a:lin ang="5400000" scaled="0"/>
                </a:gradFill>
                <a:latin typeface="Arial Rounded MT Bold"/>
                <a:ea typeface="微软雅黑" charset="-122"/>
              </a:rPr>
              <a:t>渲染引擎及高级引擎组</a:t>
            </a:r>
          </a:p>
          <a:p>
            <a:endParaRPr lang="zh-CN" altLang="en-US" dirty="0" smtClean="0">
              <a:latin typeface="Arial Rounded MT Bold"/>
              <a:ea typeface="微软雅黑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渲染引擎及高级引擎组让您的项目鲜活起来。</a:t>
            </a:r>
          </a:p>
          <a:p>
            <a:endParaRPr lang="zh-CN" altLang="en-US" dirty="0" smtClean="0">
              <a:latin typeface="Arial Rounded MT Bold"/>
              <a:ea typeface="微软雅黑" charset="-122"/>
            </a:endParaRPr>
          </a:p>
          <a:p>
            <a:r>
              <a:rPr lang="zh-CN" altLang="en-US" dirty="0" smtClean="0">
                <a:latin typeface="Arial Rounded MT Bold"/>
                <a:ea typeface="微软雅黑" charset="-122"/>
              </a:rPr>
              <a:t>    </a:t>
            </a:r>
            <a:endParaRPr lang="zh-CN" altLang="en-US" dirty="0" smtClean="0">
              <a:solidFill>
                <a:srgbClr val="3F0077"/>
              </a:solidFill>
              <a:ea typeface="宋体" charset="-122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6373" y="3573016"/>
            <a:ext cx="3062091" cy="208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1" name="Picture 3" descr="E:\3DVIA Studio\内容截图\村庄截图\QQ图片2014081915415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45986"/>
            <a:ext cx="4845963" cy="3115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4181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3546614"/>
            <a:ext cx="1379351" cy="1034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688079" y="448734"/>
            <a:ext cx="8103545" cy="561816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沉浸式体验（</a:t>
            </a:r>
            <a:r>
              <a:rPr lang="en-US" altLang="zh-CN" sz="8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IV</a:t>
            </a:r>
            <a:r>
              <a:rPr lang="zh-CN" altLang="en-US" sz="8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endParaRPr lang="zh-CN" altLang="en-US" sz="4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3DVIA Studio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充分利用虚拟现实，增强现实，动作捕捉，手势跟踪，触摸等沉浸式手段，</a:t>
            </a:r>
            <a:endParaRPr lang="en-US" altLang="zh-CN" sz="4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使体验者沉浸在虚拟世界中，让他们用自己身体与世界互动，获得最自然和最生动的感性体验。</a:t>
            </a:r>
          </a:p>
          <a:p>
            <a:pPr>
              <a:lnSpc>
                <a:spcPct val="13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主流技术和实惠的解决方案，</a:t>
            </a:r>
            <a:r>
              <a:rPr lang="en-US" altLang="zh-CN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IV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技术说明</a:t>
            </a:r>
            <a:r>
              <a:rPr lang="en-US" altLang="zh-CN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DassaultSystèmes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的目标是要提供逼真的终极的体验。</a:t>
            </a:r>
            <a:endParaRPr lang="en-US" altLang="zh-CN" sz="4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4800" dirty="0">
              <a:solidFill>
                <a:srgbClr val="3F0077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4800" dirty="0" smtClean="0">
              <a:solidFill>
                <a:srgbClr val="3F0077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8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IV</a:t>
            </a:r>
            <a:r>
              <a:rPr lang="zh-CN" altLang="en-US" sz="8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80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4800" dirty="0" smtClean="0">
              <a:solidFill>
                <a:srgbClr val="3F0077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跟踪设备</a:t>
            </a:r>
          </a:p>
          <a:p>
            <a:pPr>
              <a:lnSpc>
                <a:spcPct val="13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完整的基于虚拟现实外设网络协议（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VRPN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）的标准，支持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VRPN.ORG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上硬件清单中所列出的所有标准的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外设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endParaRPr lang="en-US" altLang="zh-CN" sz="4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立体显示</a:t>
            </a:r>
          </a:p>
          <a:p>
            <a:pPr>
              <a:lnSpc>
                <a:spcPct val="13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立体显示器：支持裸眼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非裸眼立体显示器，立体电视和主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被动立体投影系统。</a:t>
            </a:r>
          </a:p>
          <a:p>
            <a:pPr>
              <a:lnSpc>
                <a:spcPct val="13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非立体显示器：提供红蓝立体制作模式，支持任何的显示设备（小型显示设备表现完美的）。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沉浸式交互模型（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SUI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>
              <a:lnSpc>
                <a:spcPct val="13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提供建立用户和周边物理环境的抽象模型，以创建以用户为中心的互动体验。</a:t>
            </a:r>
          </a:p>
          <a:p>
            <a:pPr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创建最终体验用户的现实世界中佩戴或使用硬件设备环境（包括他的周围环境）</a:t>
            </a:r>
          </a:p>
          <a:p>
            <a:pPr>
              <a:lnSpc>
                <a:spcPct val="13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以便描述最终体验者正在做什么，他是如何看待虚拟世界，他的行为如何，他拥有什么等。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墙面显示系统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头手跟踪的预设沉浸式交互模型</a:t>
            </a:r>
          </a:p>
          <a:p>
            <a:pPr>
              <a:lnSpc>
                <a:spcPct val="13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提供了一个现成的大型墙面展示系统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头手跟踪的导航型体验的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SUI</a:t>
            </a:r>
          </a:p>
          <a:p>
            <a:pPr>
              <a:lnSpc>
                <a:spcPct val="130000"/>
              </a:lnSpc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为这类展示系统提供简化的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SUI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建模、配置发布体验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超高清晰分辨率（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XHD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）渲染</a:t>
            </a:r>
          </a:p>
          <a:p>
            <a:pPr>
              <a:lnSpc>
                <a:spcPct val="13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超越全高清</a:t>
            </a:r>
          </a:p>
          <a:p>
            <a:pPr>
              <a:lnSpc>
                <a:spcPct val="13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增加了多管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多核并行渲染</a:t>
            </a:r>
          </a:p>
          <a:p>
            <a:pPr>
              <a:lnSpc>
                <a:spcPct val="13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提供大型展示系统的终极显示需求。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2737" y="5069956"/>
            <a:ext cx="1481511" cy="85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5085184"/>
            <a:ext cx="1512168" cy="844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4328" y="260648"/>
            <a:ext cx="1173485" cy="198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764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200834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C000">
                        <a:shade val="67500"/>
                        <a:satMod val="115000"/>
                      </a:srgb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国内应用案例</a:t>
            </a:r>
            <a:endParaRPr lang="zh-CN" altLang="en-US" sz="4000" b="1" dirty="0">
              <a:gradFill flip="none" rotWithShape="1">
                <a:gsLst>
                  <a:gs pos="0">
                    <a:srgbClr val="FFC000"/>
                  </a:gs>
                  <a:gs pos="33000">
                    <a:srgbClr val="FFC000">
                      <a:shade val="67500"/>
                      <a:satMod val="115000"/>
                    </a:srgbClr>
                  </a:gs>
                  <a:gs pos="100000">
                    <a:schemeClr val="bg2"/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3" descr="C:\Users\Richard\Desktop\展示内容截图\101大厦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9680" y="4358900"/>
            <a:ext cx="3842760" cy="21664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46" name="Picture 2" descr="E:\3DVIA Studio\内容截图\五龙亭截图\五龙亭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99" y="1804219"/>
            <a:ext cx="4357533" cy="2056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65104"/>
            <a:ext cx="3600400" cy="21382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7" name="直接连接符 6"/>
          <p:cNvCxnSpPr/>
          <p:nvPr/>
        </p:nvCxnSpPr>
        <p:spPr>
          <a:xfrm>
            <a:off x="6012160" y="554777"/>
            <a:ext cx="3024336" cy="0"/>
          </a:xfrm>
          <a:prstGeom prst="line">
            <a:avLst/>
          </a:prstGeom>
          <a:ln w="28575">
            <a:gradFill>
              <a:gsLst>
                <a:gs pos="0">
                  <a:srgbClr val="FFC000"/>
                </a:gs>
                <a:gs pos="50000">
                  <a:srgbClr val="E7B66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2008" y="548680"/>
            <a:ext cx="2843808" cy="0"/>
          </a:xfrm>
          <a:prstGeom prst="line">
            <a:avLst/>
          </a:prstGeom>
          <a:ln w="28575">
            <a:gradFill>
              <a:gsLst>
                <a:gs pos="0">
                  <a:srgbClr val="FFC000"/>
                </a:gs>
                <a:gs pos="50000">
                  <a:srgbClr val="E7B66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6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480720" cy="19442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39"/>
            <a:ext cx="3312368" cy="22392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63349" y="273151"/>
            <a:ext cx="2324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国家电网技术培训学院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521" y="169476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电力科研教学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80728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电网设备仿真培训系统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3568" y="3789040"/>
            <a:ext cx="4011908" cy="2230760"/>
            <a:chOff x="304800" y="817304"/>
            <a:chExt cx="6858001" cy="3857626"/>
          </a:xfrm>
        </p:grpSpPr>
        <p:pic>
          <p:nvPicPr>
            <p:cNvPr id="14" name="Picture 2" descr="F:\国网效果图\20140103_16072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817304"/>
              <a:ext cx="3429000" cy="192881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817304"/>
              <a:ext cx="3429001" cy="192881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746117"/>
              <a:ext cx="3429000" cy="192881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746117"/>
              <a:ext cx="3429001" cy="192881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491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349" y="273151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华北电力大学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521" y="169476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电力科研教学</a:t>
            </a:r>
            <a:endParaRPr lang="zh-CN" alt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80728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风力发电风向运动仿真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5" y="2276872"/>
            <a:ext cx="3890586" cy="2371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76872"/>
            <a:ext cx="3916052" cy="2387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136893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796</Words>
  <Application>Microsoft Office PowerPoint</Application>
  <PresentationFormat>全屏显示(4:3)</PresentationFormat>
  <Paragraphs>142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 Unicode MS</vt:lpstr>
      <vt:lpstr>黑体</vt:lpstr>
      <vt:lpstr>宋体</vt:lpstr>
      <vt:lpstr>微软雅黑</vt:lpstr>
      <vt:lpstr>Arial</vt:lpstr>
      <vt:lpstr>Arial Rounded MT Bold</vt:lpstr>
      <vt:lpstr>Calibri</vt:lpstr>
      <vt:lpstr>Office 主题</vt:lpstr>
      <vt:lpstr>1_Office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Richard</dc:creator>
  <cp:lastModifiedBy>zol</cp:lastModifiedBy>
  <cp:revision>22</cp:revision>
  <dcterms:modified xsi:type="dcterms:W3CDTF">2014-08-20T11:17:13Z</dcterms:modified>
</cp:coreProperties>
</file>